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1" r:id="rId2"/>
    <p:sldId id="256" r:id="rId3"/>
    <p:sldId id="259" r:id="rId4"/>
    <p:sldId id="275" r:id="rId5"/>
    <p:sldId id="274" r:id="rId6"/>
    <p:sldId id="276" r:id="rId7"/>
    <p:sldId id="278" r:id="rId8"/>
    <p:sldId id="281" r:id="rId9"/>
    <p:sldId id="282" r:id="rId10"/>
    <p:sldId id="283" r:id="rId11"/>
    <p:sldId id="285" r:id="rId12"/>
    <p:sldId id="271" r:id="rId13"/>
    <p:sldId id="268" r:id="rId1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0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BB2C1F-74A2-4935-A453-AEF62593F32D}" v="31" dt="2020-12-04T18:16:37.199"/>
    <p1510:client id="{41184703-B094-41A6-8055-D435990E02A5}" v="6" dt="2020-12-05T12:07:29.802"/>
    <p1510:client id="{457BAA7D-C31D-44E2-BA96-86B675A57FC8}" v="209" dt="2020-12-04T18:05:07.442"/>
    <p1510:client id="{A65F4083-7851-4D48-9FEA-81DC729EE68E}" v="133" dt="2020-12-27T16:04:22.101"/>
    <p1510:client id="{B917A5A2-3913-4AE8-AFF5-5F714F09AAE2}" v="53" dt="2020-12-05T12:06:13.024"/>
    <p1510:client id="{C6FD462B-9FA7-42C0-ACAD-CCABC54D6597}" v="202" dt="2020-12-27T12:41:50.962"/>
    <p1510:client id="{D38B576D-C9D5-4CEE-8C89-EC453FB3262C}" v="59" dt="2020-12-27T12:21:17.6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9613" autoAdjust="0"/>
  </p:normalViewPr>
  <p:slideViewPr>
    <p:cSldViewPr snapToGrid="0">
      <p:cViewPr varScale="1">
        <p:scale>
          <a:sx n="66" d="100"/>
          <a:sy n="66" d="100"/>
        </p:scale>
        <p:origin x="-366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25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BA841-9DC9-4C3C-827F-61CC1DF8B342}" type="datetimeFigureOut">
              <a:rPr lang="tr-TR" smtClean="0"/>
              <a:pPr/>
              <a:t>27.12.2020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76CFC-EEEA-4CA0-94A2-70B47BF6403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843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9FF73-F307-4FC6-A8A0-6D5A65F533FC}" type="datetimeFigureOut">
              <a:rPr lang="tr-TR" smtClean="0"/>
              <a:pPr/>
              <a:t>27.12.2020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04781-5E81-4AC0-8898-A87686983C51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611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04781-5E81-4AC0-8898-A87686983C51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iri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81DA0B93-21B2-43B1-A6EA-DCF174270D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79556" y="2426437"/>
            <a:ext cx="2283457" cy="2283105"/>
          </a:xfrm>
          <a:custGeom>
            <a:avLst/>
            <a:gdLst>
              <a:gd name="connsiteX0" fmla="*/ 2552728 w 5105455"/>
              <a:gd name="connsiteY0" fmla="*/ 0 h 5105454"/>
              <a:gd name="connsiteX1" fmla="*/ 3024225 w 5105455"/>
              <a:gd name="connsiteY1" fmla="*/ 195300 h 5105454"/>
              <a:gd name="connsiteX2" fmla="*/ 4910155 w 5105455"/>
              <a:gd name="connsiteY2" fmla="*/ 2081231 h 5105454"/>
              <a:gd name="connsiteX3" fmla="*/ 4910155 w 5105455"/>
              <a:gd name="connsiteY3" fmla="*/ 3024224 h 5105454"/>
              <a:gd name="connsiteX4" fmla="*/ 3024225 w 5105455"/>
              <a:gd name="connsiteY4" fmla="*/ 4910154 h 5105454"/>
              <a:gd name="connsiteX5" fmla="*/ 2081232 w 5105455"/>
              <a:gd name="connsiteY5" fmla="*/ 4910154 h 5105454"/>
              <a:gd name="connsiteX6" fmla="*/ 195301 w 5105455"/>
              <a:gd name="connsiteY6" fmla="*/ 3024224 h 5105454"/>
              <a:gd name="connsiteX7" fmla="*/ 195301 w 5105455"/>
              <a:gd name="connsiteY7" fmla="*/ 2081231 h 5105454"/>
              <a:gd name="connsiteX8" fmla="*/ 2081232 w 5105455"/>
              <a:gd name="connsiteY8" fmla="*/ 195300 h 5105454"/>
              <a:gd name="connsiteX9" fmla="*/ 2552728 w 5105455"/>
              <a:gd name="connsiteY9" fmla="*/ 0 h 510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05455" h="5105454">
                <a:moveTo>
                  <a:pt x="2552728" y="0"/>
                </a:moveTo>
                <a:cubicBezTo>
                  <a:pt x="2723376" y="0"/>
                  <a:pt x="2894025" y="65100"/>
                  <a:pt x="3024225" y="195300"/>
                </a:cubicBezTo>
                <a:lnTo>
                  <a:pt x="4910155" y="2081231"/>
                </a:lnTo>
                <a:cubicBezTo>
                  <a:pt x="5170556" y="2341631"/>
                  <a:pt x="5170556" y="2763823"/>
                  <a:pt x="4910155" y="3024224"/>
                </a:cubicBezTo>
                <a:lnTo>
                  <a:pt x="3024225" y="4910154"/>
                </a:lnTo>
                <a:cubicBezTo>
                  <a:pt x="2763824" y="5170555"/>
                  <a:pt x="2341632" y="5170555"/>
                  <a:pt x="2081232" y="4910154"/>
                </a:cubicBezTo>
                <a:lnTo>
                  <a:pt x="195301" y="3024224"/>
                </a:lnTo>
                <a:cubicBezTo>
                  <a:pt x="-65100" y="2763823"/>
                  <a:pt x="-65100" y="2341631"/>
                  <a:pt x="195301" y="2081231"/>
                </a:cubicBezTo>
                <a:lnTo>
                  <a:pt x="2081232" y="195300"/>
                </a:lnTo>
                <a:cubicBezTo>
                  <a:pt x="2211432" y="65100"/>
                  <a:pt x="2382080" y="0"/>
                  <a:pt x="25527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CF0C4823-B8A4-406E-88D0-015E6F170E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17908" y="2426437"/>
            <a:ext cx="2283457" cy="2283105"/>
          </a:xfrm>
          <a:custGeom>
            <a:avLst/>
            <a:gdLst>
              <a:gd name="connsiteX0" fmla="*/ 2552728 w 5105455"/>
              <a:gd name="connsiteY0" fmla="*/ 0 h 5105454"/>
              <a:gd name="connsiteX1" fmla="*/ 3024225 w 5105455"/>
              <a:gd name="connsiteY1" fmla="*/ 195300 h 5105454"/>
              <a:gd name="connsiteX2" fmla="*/ 4910155 w 5105455"/>
              <a:gd name="connsiteY2" fmla="*/ 2081231 h 5105454"/>
              <a:gd name="connsiteX3" fmla="*/ 4910155 w 5105455"/>
              <a:gd name="connsiteY3" fmla="*/ 3024224 h 5105454"/>
              <a:gd name="connsiteX4" fmla="*/ 3024225 w 5105455"/>
              <a:gd name="connsiteY4" fmla="*/ 4910154 h 5105454"/>
              <a:gd name="connsiteX5" fmla="*/ 2081232 w 5105455"/>
              <a:gd name="connsiteY5" fmla="*/ 4910154 h 5105454"/>
              <a:gd name="connsiteX6" fmla="*/ 195301 w 5105455"/>
              <a:gd name="connsiteY6" fmla="*/ 3024224 h 5105454"/>
              <a:gd name="connsiteX7" fmla="*/ 195301 w 5105455"/>
              <a:gd name="connsiteY7" fmla="*/ 2081231 h 5105454"/>
              <a:gd name="connsiteX8" fmla="*/ 2081232 w 5105455"/>
              <a:gd name="connsiteY8" fmla="*/ 195300 h 5105454"/>
              <a:gd name="connsiteX9" fmla="*/ 2552728 w 5105455"/>
              <a:gd name="connsiteY9" fmla="*/ 0 h 510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05455" h="5105454">
                <a:moveTo>
                  <a:pt x="2552728" y="0"/>
                </a:moveTo>
                <a:cubicBezTo>
                  <a:pt x="2723376" y="0"/>
                  <a:pt x="2894025" y="65100"/>
                  <a:pt x="3024225" y="195300"/>
                </a:cubicBezTo>
                <a:lnTo>
                  <a:pt x="4910155" y="2081231"/>
                </a:lnTo>
                <a:cubicBezTo>
                  <a:pt x="5170556" y="2341631"/>
                  <a:pt x="5170556" y="2763823"/>
                  <a:pt x="4910155" y="3024224"/>
                </a:cubicBezTo>
                <a:lnTo>
                  <a:pt x="3024225" y="4910154"/>
                </a:lnTo>
                <a:cubicBezTo>
                  <a:pt x="2763824" y="5170555"/>
                  <a:pt x="2341632" y="5170555"/>
                  <a:pt x="2081232" y="4910154"/>
                </a:cubicBezTo>
                <a:lnTo>
                  <a:pt x="195301" y="3024224"/>
                </a:lnTo>
                <a:cubicBezTo>
                  <a:pt x="-65100" y="2763823"/>
                  <a:pt x="-65100" y="2341631"/>
                  <a:pt x="195301" y="2081231"/>
                </a:cubicBezTo>
                <a:lnTo>
                  <a:pt x="2081232" y="195300"/>
                </a:lnTo>
                <a:cubicBezTo>
                  <a:pt x="2211432" y="65100"/>
                  <a:pt x="2382080" y="0"/>
                  <a:pt x="25527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id="{E81AEBFD-E20E-4CA3-B9BB-B3EB19A097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46256" y="1169086"/>
            <a:ext cx="4499489" cy="4498795"/>
          </a:xfrm>
          <a:custGeom>
            <a:avLst/>
            <a:gdLst>
              <a:gd name="connsiteX0" fmla="*/ 3859899 w 7719797"/>
              <a:gd name="connsiteY0" fmla="*/ 0 h 7719796"/>
              <a:gd name="connsiteX1" fmla="*/ 4572834 w 7719797"/>
              <a:gd name="connsiteY1" fmla="*/ 295307 h 7719796"/>
              <a:gd name="connsiteX2" fmla="*/ 7424490 w 7719797"/>
              <a:gd name="connsiteY2" fmla="*/ 3146963 h 7719796"/>
              <a:gd name="connsiteX3" fmla="*/ 7424490 w 7719797"/>
              <a:gd name="connsiteY3" fmla="*/ 4572834 h 7719796"/>
              <a:gd name="connsiteX4" fmla="*/ 4572834 w 7719797"/>
              <a:gd name="connsiteY4" fmla="*/ 7424489 h 7719796"/>
              <a:gd name="connsiteX5" fmla="*/ 3146964 w 7719797"/>
              <a:gd name="connsiteY5" fmla="*/ 7424489 h 7719796"/>
              <a:gd name="connsiteX6" fmla="*/ 295308 w 7719797"/>
              <a:gd name="connsiteY6" fmla="*/ 4572834 h 7719796"/>
              <a:gd name="connsiteX7" fmla="*/ 295308 w 7719797"/>
              <a:gd name="connsiteY7" fmla="*/ 3146963 h 7719796"/>
              <a:gd name="connsiteX8" fmla="*/ 3146964 w 7719797"/>
              <a:gd name="connsiteY8" fmla="*/ 295307 h 7719796"/>
              <a:gd name="connsiteX9" fmla="*/ 3859899 w 7719797"/>
              <a:gd name="connsiteY9" fmla="*/ 0 h 7719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19797" h="7719796">
                <a:moveTo>
                  <a:pt x="3859899" y="0"/>
                </a:moveTo>
                <a:cubicBezTo>
                  <a:pt x="4117931" y="0"/>
                  <a:pt x="4375963" y="98436"/>
                  <a:pt x="4572834" y="295307"/>
                </a:cubicBezTo>
                <a:lnTo>
                  <a:pt x="7424490" y="3146963"/>
                </a:lnTo>
                <a:cubicBezTo>
                  <a:pt x="7818233" y="3540706"/>
                  <a:pt x="7818233" y="4179090"/>
                  <a:pt x="7424490" y="4572834"/>
                </a:cubicBezTo>
                <a:lnTo>
                  <a:pt x="4572834" y="7424489"/>
                </a:lnTo>
                <a:cubicBezTo>
                  <a:pt x="4179091" y="7818232"/>
                  <a:pt x="3540707" y="7818232"/>
                  <a:pt x="3146964" y="7424489"/>
                </a:cubicBezTo>
                <a:lnTo>
                  <a:pt x="295308" y="4572834"/>
                </a:lnTo>
                <a:cubicBezTo>
                  <a:pt x="-98436" y="4179090"/>
                  <a:pt x="-98436" y="3540706"/>
                  <a:pt x="295308" y="3146963"/>
                </a:cubicBezTo>
                <a:lnTo>
                  <a:pt x="3146964" y="295307"/>
                </a:lnTo>
                <a:cubicBezTo>
                  <a:pt x="3343836" y="98436"/>
                  <a:pt x="3601867" y="0"/>
                  <a:pt x="38598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9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Oval 7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039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Oval 9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76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Oval 5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978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Oval 4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496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Oval 7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230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Oval 7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656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Oval 6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651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17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m Sayfa Resim Çerçeve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sim Yer Tutucusu 6">
            <a:extLst>
              <a:ext uri="{FF2B5EF4-FFF2-40B4-BE49-F238E27FC236}">
                <a16:creationId xmlns:a16="http://schemas.microsoft.com/office/drawing/2014/main" id="{8AEFA34D-A3A8-4B8A-8EC0-BDE14847CE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tr-TR"/>
          </a:p>
        </p:txBody>
      </p:sp>
      <p:pic>
        <p:nvPicPr>
          <p:cNvPr id="3" name="Resim 6" descr="ekran, elektronik eşyalar, iç mekan, televizyon içeren bir resim&#10;&#10;Açıklama otomatik olarak oluşturuldu">
            <a:extLst>
              <a:ext uri="{FF2B5EF4-FFF2-40B4-BE49-F238E27FC236}">
                <a16:creationId xmlns:a16="http://schemas.microsoft.com/office/drawing/2014/main" id="{EF208A9F-6B9F-45C2-9F39-5F5056EE71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99" y="2235429"/>
            <a:ext cx="4440757" cy="2377709"/>
          </a:xfrm>
          <a:prstGeom prst="rect">
            <a:avLst/>
          </a:prstGeom>
        </p:spPr>
      </p:pic>
      <p:sp>
        <p:nvSpPr>
          <p:cNvPr id="4" name="Resim Yer Tutucusu 8">
            <a:extLst>
              <a:ext uri="{FF2B5EF4-FFF2-40B4-BE49-F238E27FC236}">
                <a16:creationId xmlns:a16="http://schemas.microsoft.com/office/drawing/2014/main" id="{3AD48188-8324-4847-84FE-2DB9ABC737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61308" y="2361063"/>
            <a:ext cx="3101761" cy="1936617"/>
          </a:xfrm>
          <a:custGeom>
            <a:avLst/>
            <a:gdLst>
              <a:gd name="connsiteX0" fmla="*/ 0 w 3600450"/>
              <a:gd name="connsiteY0" fmla="*/ 0 h 2282507"/>
              <a:gd name="connsiteX1" fmla="*/ 3600450 w 3600450"/>
              <a:gd name="connsiteY1" fmla="*/ 0 h 2282507"/>
              <a:gd name="connsiteX2" fmla="*/ 3600450 w 3600450"/>
              <a:gd name="connsiteY2" fmla="*/ 2282507 h 2282507"/>
              <a:gd name="connsiteX3" fmla="*/ 0 w 3600450"/>
              <a:gd name="connsiteY3" fmla="*/ 2282507 h 2282507"/>
              <a:gd name="connsiteX4" fmla="*/ 0 w 3600450"/>
              <a:gd name="connsiteY4" fmla="*/ 0 h 2282507"/>
              <a:gd name="connsiteX0" fmla="*/ 34290 w 3634740"/>
              <a:gd name="connsiteY0" fmla="*/ 0 h 2282507"/>
              <a:gd name="connsiteX1" fmla="*/ 3634740 w 3634740"/>
              <a:gd name="connsiteY1" fmla="*/ 0 h 2282507"/>
              <a:gd name="connsiteX2" fmla="*/ 3634740 w 3634740"/>
              <a:gd name="connsiteY2" fmla="*/ 2282507 h 2282507"/>
              <a:gd name="connsiteX3" fmla="*/ 0 w 3634740"/>
              <a:gd name="connsiteY3" fmla="*/ 2282507 h 2282507"/>
              <a:gd name="connsiteX4" fmla="*/ 34290 w 3634740"/>
              <a:gd name="connsiteY4" fmla="*/ 0 h 2282507"/>
              <a:gd name="connsiteX0" fmla="*/ 34290 w 3657600"/>
              <a:gd name="connsiteY0" fmla="*/ 0 h 2282507"/>
              <a:gd name="connsiteX1" fmla="*/ 3634740 w 3657600"/>
              <a:gd name="connsiteY1" fmla="*/ 0 h 2282507"/>
              <a:gd name="connsiteX2" fmla="*/ 3657600 w 3657600"/>
              <a:gd name="connsiteY2" fmla="*/ 2278697 h 2282507"/>
              <a:gd name="connsiteX3" fmla="*/ 0 w 3657600"/>
              <a:gd name="connsiteY3" fmla="*/ 2282507 h 2282507"/>
              <a:gd name="connsiteX4" fmla="*/ 34290 w 3657600"/>
              <a:gd name="connsiteY4" fmla="*/ 0 h 228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2282507">
                <a:moveTo>
                  <a:pt x="34290" y="0"/>
                </a:moveTo>
                <a:lnTo>
                  <a:pt x="3634740" y="0"/>
                </a:lnTo>
                <a:lnTo>
                  <a:pt x="3657600" y="2278697"/>
                </a:lnTo>
                <a:lnTo>
                  <a:pt x="0" y="2282507"/>
                </a:lnTo>
                <a:lnTo>
                  <a:pt x="34290" y="0"/>
                </a:lnTo>
                <a:close/>
              </a:path>
            </a:pathLst>
          </a:custGeom>
        </p:spPr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9939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Hakkım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4874260" y="1771462"/>
            <a:ext cx="2443480" cy="24434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54968" y="1859985"/>
            <a:ext cx="2282064" cy="226643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1333"/>
            </a:lvl1pPr>
          </a:lstStyle>
          <a:p>
            <a:endParaRPr lang="tr-T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574800" y="4806385"/>
            <a:ext cx="9042400" cy="1219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tr-TR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4874260" y="4303465"/>
            <a:ext cx="2443480" cy="40132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1867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955266" y="4331643"/>
            <a:ext cx="2281767" cy="3005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endParaRPr lang="tr-TR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7312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2" grpId="0" animBg="1"/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üyü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id="{9ABEE261-EFB2-4B02-A335-51A1F00C0B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3900" y="551329"/>
            <a:ext cx="10744200" cy="4195482"/>
          </a:xfrm>
          <a:custGeom>
            <a:avLst/>
            <a:gdLst>
              <a:gd name="connsiteX0" fmla="*/ 990620 w 16116300"/>
              <a:gd name="connsiteY0" fmla="*/ 0 h 5943599"/>
              <a:gd name="connsiteX1" fmla="*/ 15125680 w 16116300"/>
              <a:gd name="connsiteY1" fmla="*/ 0 h 5943599"/>
              <a:gd name="connsiteX2" fmla="*/ 16116300 w 16116300"/>
              <a:gd name="connsiteY2" fmla="*/ 990620 h 5943599"/>
              <a:gd name="connsiteX3" fmla="*/ 16116300 w 16116300"/>
              <a:gd name="connsiteY3" fmla="*/ 4952980 h 5943599"/>
              <a:gd name="connsiteX4" fmla="*/ 15226965 w 16116300"/>
              <a:gd name="connsiteY4" fmla="*/ 5938486 h 5943599"/>
              <a:gd name="connsiteX5" fmla="*/ 15125699 w 16116300"/>
              <a:gd name="connsiteY5" fmla="*/ 5943599 h 5943599"/>
              <a:gd name="connsiteX6" fmla="*/ 990601 w 16116300"/>
              <a:gd name="connsiteY6" fmla="*/ 5943599 h 5943599"/>
              <a:gd name="connsiteX7" fmla="*/ 889335 w 16116300"/>
              <a:gd name="connsiteY7" fmla="*/ 5938486 h 5943599"/>
              <a:gd name="connsiteX8" fmla="*/ 0 w 16116300"/>
              <a:gd name="connsiteY8" fmla="*/ 4952980 h 5943599"/>
              <a:gd name="connsiteX9" fmla="*/ 0 w 16116300"/>
              <a:gd name="connsiteY9" fmla="*/ 990620 h 5943599"/>
              <a:gd name="connsiteX10" fmla="*/ 990620 w 16116300"/>
              <a:gd name="connsiteY10" fmla="*/ 0 h 594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116300" h="5943599">
                <a:moveTo>
                  <a:pt x="990620" y="0"/>
                </a:moveTo>
                <a:lnTo>
                  <a:pt x="15125680" y="0"/>
                </a:lnTo>
                <a:cubicBezTo>
                  <a:pt x="15672784" y="0"/>
                  <a:pt x="16116300" y="443516"/>
                  <a:pt x="16116300" y="990620"/>
                </a:cubicBezTo>
                <a:lnTo>
                  <a:pt x="16116300" y="4952980"/>
                </a:lnTo>
                <a:cubicBezTo>
                  <a:pt x="16116300" y="5465890"/>
                  <a:pt x="15726490" y="5887756"/>
                  <a:pt x="15226965" y="5938486"/>
                </a:cubicBezTo>
                <a:lnTo>
                  <a:pt x="15125699" y="5943599"/>
                </a:lnTo>
                <a:lnTo>
                  <a:pt x="990601" y="5943599"/>
                </a:lnTo>
                <a:lnTo>
                  <a:pt x="889335" y="5938486"/>
                </a:lnTo>
                <a:cubicBezTo>
                  <a:pt x="389809" y="5887756"/>
                  <a:pt x="0" y="5465890"/>
                  <a:pt x="0" y="4952980"/>
                </a:cubicBezTo>
                <a:lnTo>
                  <a:pt x="0" y="990620"/>
                </a:lnTo>
                <a:cubicBezTo>
                  <a:pt x="0" y="443516"/>
                  <a:pt x="443516" y="0"/>
                  <a:pt x="9906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832412" y="56033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7203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oto ve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9792" y="365125"/>
            <a:ext cx="6504007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55141" y="484131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782272" cy="6858000"/>
          </a:xfrm>
        </p:spPr>
        <p:txBody>
          <a:bodyPr/>
          <a:lstStyle/>
          <a:p>
            <a:endParaRPr lang="tr-TR"/>
          </a:p>
        </p:txBody>
      </p:sp>
      <p:sp>
        <p:nvSpPr>
          <p:cNvPr id="8" name="Oval 7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245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 dirty="0"/>
          </a:p>
        </p:txBody>
      </p:sp>
      <p:sp>
        <p:nvSpPr>
          <p:cNvPr id="16" name="Oval 15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421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adece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228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Oval 6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920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Oval 6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552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F110-BBBC-48A9-B83C-F328B714D38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Oval 6"/>
          <p:cNvSpPr/>
          <p:nvPr userDrawn="1"/>
        </p:nvSpPr>
        <p:spPr>
          <a:xfrm>
            <a:off x="11421317" y="365125"/>
            <a:ext cx="420547" cy="4205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9002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0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799" y="365125"/>
            <a:ext cx="555585" cy="3756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fld id="{8429F110-BBBC-48A9-B83C-F328B714D385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5648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0" r:id="rId3"/>
    <p:sldLayoutId id="2147483666" r:id="rId4"/>
    <p:sldLayoutId id="2147483663" r:id="rId5"/>
    <p:sldLayoutId id="2147483667" r:id="rId6"/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8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haroni" panose="02010803020104030203" pitchFamily="2" charset="-79"/>
          <a:ea typeface="+mj-ea"/>
          <a:cs typeface="Aharoni" panose="02010803020104030203" pitchFamily="2" charset="-79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ircAruvnKk" TargetMode="External"/><Relationship Id="rId2" Type="http://schemas.openxmlformats.org/officeDocument/2006/relationships/hyperlink" Target="https://medium.com/@furkanalaybeg/veri-madencili&#287;i-ve-y&#246;ntemleri-d0e2fd238e44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tr.wikipedia.org/wiki/Waterfall_model" TargetMode="External"/><Relationship Id="rId4" Type="http://schemas.openxmlformats.org/officeDocument/2006/relationships/hyperlink" Target="https://youtu.be/Zi4i7Q0zrB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6">
            <a:extLst>
              <a:ext uri="{FF2B5EF4-FFF2-40B4-BE49-F238E27FC236}">
                <a16:creationId xmlns:a16="http://schemas.microsoft.com/office/drawing/2014/main" id="{5AE0B2D7-31E5-4B01-BE31-19E7D61259A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t="31256" b="31256"/>
          <a:stretch/>
        </p:blipFill>
        <p:spPr>
          <a:xfrm>
            <a:off x="-1" y="-30"/>
            <a:ext cx="12192000" cy="685595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7B09F7C3-E785-45CA-AE00-059E65DC70A8}"/>
              </a:ext>
            </a:extLst>
          </p:cNvPr>
          <p:cNvSpPr txBox="1"/>
          <p:nvPr/>
        </p:nvSpPr>
        <p:spPr>
          <a:xfrm>
            <a:off x="959768" y="2797387"/>
            <a:ext cx="4666470" cy="17862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r-TR" sz="4800" b="1" kern="1200" spc="400" dirty="0">
                <a:solidFill>
                  <a:schemeClr val="tx1"/>
                </a:solidFill>
                <a:latin typeface="Arial Black" pitchFamily="34" charset="0"/>
                <a:ea typeface="+mj-ea"/>
                <a:cs typeface="+mj-cs"/>
              </a:rPr>
              <a:t>Robotik ve Gömülü Sistemler</a:t>
            </a:r>
            <a:endParaRPr lang="en-US" sz="4800" b="1" kern="1200" spc="400" dirty="0">
              <a:solidFill>
                <a:schemeClr val="tx1"/>
              </a:solidFill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5" name="Freeform: Shape 37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Resim 5" descr="iç mekan, oturma, tablo, küçük içeren bir resim&#10;&#10;Açıklama otomatik olarak oluşturuldu">
            <a:extLst>
              <a:ext uri="{FF2B5EF4-FFF2-40B4-BE49-F238E27FC236}">
                <a16:creationId xmlns:a16="http://schemas.microsoft.com/office/drawing/2014/main" id="{46596474-A8CF-41AC-9026-9F834A3F7E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tretch>
            <a:fillRect/>
          </a:stretch>
        </p:blipFill>
        <p:spPr>
          <a:xfrm>
            <a:off x="5704114" y="261257"/>
            <a:ext cx="6676227" cy="6852979"/>
          </a:xfrm>
          <a:custGeom>
            <a:avLst/>
            <a:gdLst/>
            <a:ahLst/>
            <a:cxnLst/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14385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290697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BREADBOARD</a:t>
            </a:r>
          </a:p>
        </p:txBody>
      </p:sp>
      <p:pic>
        <p:nvPicPr>
          <p:cNvPr id="10" name="9 Resim" descr="99711427871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055" y="1705540"/>
            <a:ext cx="6389915" cy="439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290697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HC-SR04</a:t>
            </a:r>
          </a:p>
        </p:txBody>
      </p:sp>
      <p:pic>
        <p:nvPicPr>
          <p:cNvPr id="6" name="5 Resim" descr="H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485" y="1219285"/>
            <a:ext cx="8685715" cy="5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 idx="4294967295"/>
          </p:nvPr>
        </p:nvSpPr>
        <p:spPr>
          <a:xfrm>
            <a:off x="848264" y="5691"/>
            <a:ext cx="10515600" cy="1325563"/>
          </a:xfrm>
        </p:spPr>
        <p:txBody>
          <a:bodyPr/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Kaynak &amp; İlgili Bağlantılar</a:t>
            </a:r>
            <a:endParaRPr lang="en-US" b="1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551543" y="1451429"/>
            <a:ext cx="6444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>
                <a:solidFill>
                  <a:schemeClr val="accent1">
                    <a:lumMod val="50000"/>
                  </a:schemeClr>
                </a:solidFill>
              </a:rPr>
              <a:t>(IOT VE AI ile alakalı referans bağlantılar </a:t>
            </a:r>
            <a:r>
              <a:rPr lang="tr-TR" sz="2400" b="1" dirty="0" err="1">
                <a:solidFill>
                  <a:schemeClr val="accent1">
                    <a:lumMod val="50000"/>
                  </a:schemeClr>
                </a:solidFill>
              </a:rPr>
              <a:t>arduino</a:t>
            </a:r>
            <a:r>
              <a:rPr lang="tr-TR" sz="24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522514" y="1915886"/>
            <a:ext cx="108485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Kitabı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okuyan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âlim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olur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Kendini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okuyan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ârif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olur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Kainatı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okuyan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hakîm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olur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–Yusuf KAPLAN</a:t>
            </a: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chemeClr val="bg1">
                    <a:lumMod val="85000"/>
                  </a:schemeClr>
                </a:solidFill>
              </a:rPr>
              <a:t>B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ilmek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özgürleştirir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yarım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bilmek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köleleştirir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–</a:t>
            </a:r>
            <a:r>
              <a:rPr lang="tr-TR" dirty="0" err="1">
                <a:solidFill>
                  <a:schemeClr val="bg1">
                    <a:lumMod val="85000"/>
                  </a:schemeClr>
                </a:solidFill>
              </a:rPr>
              <a:t>Dücane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CÜNDİOĞLU</a:t>
            </a:r>
          </a:p>
          <a:p>
            <a:pPr>
              <a:buFont typeface="Arial" pitchFamily="34" charset="0"/>
              <a:buChar char="•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İnsanları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tanıyan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yalnızlaşır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–Hz. Ali</a:t>
            </a:r>
          </a:p>
          <a:p>
            <a:pPr>
              <a:buFont typeface="Arial" pitchFamily="34" charset="0"/>
              <a:buChar char="•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Yalnız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hissediyorsun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ama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etrafında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kimse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olmadığı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için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değil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 '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Sen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'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kendinle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beraber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olmadığın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için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-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Șems-i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Tebrîz</a:t>
            </a:r>
            <a:endParaRPr lang="tr-TR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Âlim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bilse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de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Cahil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bildiğini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~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Arif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okuduğunu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anlar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Ahmak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anladığını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okur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–</a:t>
            </a:r>
            <a:r>
              <a:rPr lang="tr-TR" dirty="0" err="1">
                <a:solidFill>
                  <a:schemeClr val="bg1">
                    <a:lumMod val="85000"/>
                  </a:schemeClr>
                </a:solidFill>
              </a:rPr>
              <a:t>ŞevkiKARABEKİROĞLU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549729" y="3556908"/>
            <a:ext cx="2568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err="1">
                <a:solidFill>
                  <a:schemeClr val="accent1">
                    <a:lumMod val="50000"/>
                  </a:schemeClr>
                </a:solidFill>
              </a:rPr>
              <a:t>Kur’an’da</a:t>
            </a:r>
            <a:r>
              <a:rPr lang="tr-TR" sz="2400" b="1" dirty="0">
                <a:solidFill>
                  <a:schemeClr val="accent1">
                    <a:lumMod val="50000"/>
                  </a:schemeClr>
                </a:solidFill>
              </a:rPr>
              <a:t> okumak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529771" y="4027713"/>
            <a:ext cx="7705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96:1, 29:19-20, 59:21, 3:108, 2:121, 17:45, 26:69, 45:8, 75:17, 96:3 ve niceleri…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527957" y="4464049"/>
            <a:ext cx="7065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>
                <a:solidFill>
                  <a:schemeClr val="accent1">
                    <a:lumMod val="50000"/>
                  </a:schemeClr>
                </a:solidFill>
              </a:rPr>
              <a:t>Konuşmada bahsedilen kavramlarla alakalı bağlantılar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507999" y="4949370"/>
            <a:ext cx="82471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  <a:hlinkClick r:id="rId2"/>
              </a:rPr>
              <a:t>https://medium.com/@furkanalaybeg/veri-madenciliği-ve-yöntemleri-d0e2fd238e44</a:t>
            </a:r>
            <a:endParaRPr lang="tr-TR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hlinkClick r:id="rId3"/>
              </a:rPr>
              <a:t>https://youtu.be/aircAruvnKk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(</a:t>
            </a:r>
            <a:r>
              <a:rPr lang="tr-TR" dirty="0" err="1">
                <a:solidFill>
                  <a:schemeClr val="bg1">
                    <a:lumMod val="85000"/>
                  </a:schemeClr>
                </a:solidFill>
              </a:rPr>
              <a:t>neural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network)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hlinkClick r:id="rId4"/>
              </a:rPr>
              <a:t>https://youtu.be/Zi4i7Q0zrBs</a:t>
            </a: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 (HWR)</a:t>
            </a: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  <a:hlinkClick r:id="rId5"/>
              </a:rPr>
              <a:t>https://tr.wikipedia.org/wiki/Waterfall_model</a:t>
            </a:r>
            <a:endParaRPr lang="tr-TR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chemeClr val="bg1">
                    <a:lumMod val="85000"/>
                  </a:schemeClr>
                </a:solidFill>
              </a:rPr>
              <a:t>https://www.tutorialspoint.com/sdlc/sdlc_agile_model.htm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ctrTitle" idx="4294967295"/>
          </p:nvPr>
        </p:nvSpPr>
        <p:spPr>
          <a:xfrm>
            <a:off x="1334496" y="1937605"/>
            <a:ext cx="9144000" cy="2387600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  <a:latin typeface="+mn-lt"/>
              </a:rPr>
              <a:t>AZ DEVRE YAKMALI GÜNLER DİLERİZ!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6 Alt Başlık"/>
          <p:cNvSpPr>
            <a:spLocks noGrp="1"/>
          </p:cNvSpPr>
          <p:nvPr>
            <p:ph type="subTitle" idx="4294967295"/>
          </p:nvPr>
        </p:nvSpPr>
        <p:spPr>
          <a:xfrm>
            <a:off x="4601504" y="5202238"/>
            <a:ext cx="7371829" cy="16557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İletişim: 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kerimsacli3458@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gmail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.com</a:t>
            </a:r>
          </a:p>
          <a:p>
            <a:pPr>
              <a:buNone/>
            </a:pPr>
            <a:r>
              <a:rPr lang="tr-T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İletişim: </a:t>
            </a:r>
            <a:r>
              <a:rPr lang="tr-TR" dirty="0">
                <a:solidFill>
                  <a:schemeClr val="bg1"/>
                </a:solidFill>
              </a:rPr>
              <a:t>merhaba@</a:t>
            </a:r>
            <a:r>
              <a:rPr lang="tr-TR" dirty="0" err="1">
                <a:solidFill>
                  <a:schemeClr val="bg1"/>
                </a:solidFill>
              </a:rPr>
              <a:t>servercet</a:t>
            </a:r>
            <a:r>
              <a:rPr lang="tr-TR" dirty="0">
                <a:solidFill>
                  <a:schemeClr val="bg1"/>
                </a:solidFill>
              </a:rPr>
              <a:t>.in</a:t>
            </a:r>
          </a:p>
          <a:p>
            <a:pPr>
              <a:buNone/>
            </a:pPr>
            <a:r>
              <a:rPr lang="tr-TR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Sunumu indirmek için: </a:t>
            </a:r>
            <a:r>
              <a:rPr lang="tr-TR" dirty="0">
                <a:solidFill>
                  <a:schemeClr val="bg1"/>
                </a:solidFill>
              </a:rPr>
              <a:t>www.</a:t>
            </a:r>
            <a:r>
              <a:rPr lang="tr-TR" dirty="0" err="1">
                <a:solidFill>
                  <a:schemeClr val="bg1"/>
                </a:solidFill>
              </a:rPr>
              <a:t>servercet</a:t>
            </a:r>
            <a:r>
              <a:rPr lang="tr-TR" dirty="0">
                <a:solidFill>
                  <a:schemeClr val="bg1"/>
                </a:solidFill>
              </a:rPr>
              <a:t>.in/sunum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18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EF5C4C2-8D08-4EF9-8736-0014FC845112}"/>
              </a:ext>
            </a:extLst>
          </p:cNvPr>
          <p:cNvSpPr txBox="1"/>
          <p:nvPr/>
        </p:nvSpPr>
        <p:spPr>
          <a:xfrm>
            <a:off x="6098545" y="1348805"/>
            <a:ext cx="5655100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US" sz="2400" b="1" dirty="0" err="1">
                <a:solidFill>
                  <a:schemeClr val="bg1">
                    <a:lumMod val="65000"/>
                  </a:schemeClr>
                </a:solidFill>
              </a:rPr>
              <a:t>Gömülü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bg1">
                    <a:lumMod val="65000"/>
                  </a:schemeClr>
                </a:solidFill>
              </a:rPr>
              <a:t>sistem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Elektronik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cihaz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yardımıyla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belirli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bir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işlevi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yerine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getirebilmeyi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sağlayan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entegre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devrelere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denir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tr-TR" sz="2400" dirty="0">
              <a:solidFill>
                <a:schemeClr val="bg1">
                  <a:lumMod val="85000"/>
                </a:schemeClr>
              </a:solidFill>
            </a:endParaRPr>
          </a:p>
          <a:p>
            <a:pPr algn="just"/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algn="just"/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Robot:</a:t>
            </a:r>
            <a:r>
              <a:rPr lang="tr-TR" sz="2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Gömülü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sistemlerin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bütünüyle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tasarlanmış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özellikleri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bulunan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iş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ve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iş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bütününü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yerine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getirebilmeyi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sağlayan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elektro-mekanik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cihazdır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tr-TR" sz="2400" dirty="0">
              <a:solidFill>
                <a:schemeClr val="bg1">
                  <a:lumMod val="85000"/>
                </a:schemeClr>
              </a:solidFill>
            </a:endParaRPr>
          </a:p>
          <a:p>
            <a:pPr algn="just"/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  <a:p>
            <a:pPr algn="just"/>
            <a:r>
              <a:rPr lang="en-US" sz="2400" b="1" dirty="0" err="1">
                <a:solidFill>
                  <a:schemeClr val="bg1">
                    <a:lumMod val="65000"/>
                  </a:schemeClr>
                </a:solidFill>
              </a:rPr>
              <a:t>Robotik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Robotla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ilgili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tüm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tr-TR" sz="2400" dirty="0">
                <a:solidFill>
                  <a:schemeClr val="bg1">
                    <a:lumMod val="85000"/>
                  </a:schemeClr>
                </a:solidFill>
              </a:rPr>
              <a:t>işlerle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ilgilenen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geniş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çok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disiplinli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bir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1">
                    <a:lumMod val="85000"/>
                  </a:schemeClr>
                </a:solidFill>
              </a:rPr>
              <a:t>ilimdir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pic>
        <p:nvPicPr>
          <p:cNvPr id="12" name="11 Resim" descr="dusunen-robot-d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8343" y="1"/>
            <a:ext cx="6110454" cy="6858000"/>
          </a:xfrm>
          <a:prstGeom prst="rect">
            <a:avLst/>
          </a:prstGeom>
        </p:spPr>
      </p:pic>
      <p:sp>
        <p:nvSpPr>
          <p:cNvPr id="2" name="Title 57">
            <a:extLst>
              <a:ext uri="{FF2B5EF4-FFF2-40B4-BE49-F238E27FC236}">
                <a16:creationId xmlns:a16="http://schemas.microsoft.com/office/drawing/2014/main" id="{E1464DB7-A8F7-4218-81E0-B216EB7C5BAB}"/>
              </a:ext>
            </a:extLst>
          </p:cNvPr>
          <p:cNvSpPr txBox="1">
            <a:spLocks/>
          </p:cNvSpPr>
          <p:nvPr/>
        </p:nvSpPr>
        <p:spPr>
          <a:xfrm>
            <a:off x="3295564" y="460163"/>
            <a:ext cx="11263085" cy="526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defRPr>
            </a:lvl1pPr>
          </a:lstStyle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  <a:cs typeface="Aharoni"/>
              </a:rPr>
              <a:t>NEDİR?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1654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463225" y="632690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GÜNLÜK HAYATTAKİ KULLANIM ALANI</a:t>
            </a:r>
          </a:p>
        </p:txBody>
      </p:sp>
      <p:pic>
        <p:nvPicPr>
          <p:cNvPr id="38" name="37 Resim" descr="buzdolabı, iç mekan, cihaz, dolap içeren bir resim&#10;&#10;Açıklama otomatik olarak oluşturuld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409" y="1704116"/>
            <a:ext cx="2581831" cy="2964384"/>
          </a:xfrm>
          <a:prstGeom prst="rect">
            <a:avLst/>
          </a:prstGeom>
        </p:spPr>
      </p:pic>
      <p:sp>
        <p:nvSpPr>
          <p:cNvPr id="39" name="38 Metin kutusu"/>
          <p:cNvSpPr txBox="1"/>
          <p:nvPr/>
        </p:nvSpPr>
        <p:spPr>
          <a:xfrm>
            <a:off x="1261646" y="4775474"/>
            <a:ext cx="160486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>
                <a:solidFill>
                  <a:schemeClr val="bg1">
                    <a:lumMod val="85000"/>
                  </a:schemeClr>
                </a:solidFill>
              </a:rPr>
              <a:t>Buzdolabı</a:t>
            </a:r>
            <a:endParaRPr lang="en-US" sz="2800" dirty="0"/>
          </a:p>
        </p:txBody>
      </p:sp>
      <p:pic>
        <p:nvPicPr>
          <p:cNvPr id="40" name="39 Resim" descr="elektronik eşyalar, oturma, dik, bilgisayar içeren bir resim&#10;&#10;Açıklama otomatik olarak oluşturuldu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334" y="1710103"/>
            <a:ext cx="2966494" cy="2966494"/>
          </a:xfrm>
          <a:prstGeom prst="rect">
            <a:avLst/>
          </a:prstGeom>
        </p:spPr>
      </p:pic>
      <p:sp>
        <p:nvSpPr>
          <p:cNvPr id="46" name="45 Metin kutusu"/>
          <p:cNvSpPr txBox="1"/>
          <p:nvPr/>
        </p:nvSpPr>
        <p:spPr>
          <a:xfrm>
            <a:off x="5170233" y="4782595"/>
            <a:ext cx="1111138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tr-TR" sz="2800" dirty="0">
                <a:solidFill>
                  <a:schemeClr val="bg1">
                    <a:lumMod val="85000"/>
                  </a:schemeClr>
                </a:solidFill>
              </a:rPr>
              <a:t>Kombi</a:t>
            </a:r>
            <a:endParaRPr lang="en-US" sz="2800" dirty="0"/>
          </a:p>
        </p:txBody>
      </p:sp>
      <p:pic>
        <p:nvPicPr>
          <p:cNvPr id="47" name="46 Resim" descr="ezgif.com-webp-to-pn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7879" y="1698172"/>
            <a:ext cx="3454944" cy="2956969"/>
          </a:xfrm>
          <a:prstGeom prst="rect">
            <a:avLst/>
          </a:prstGeom>
        </p:spPr>
      </p:pic>
      <p:sp>
        <p:nvSpPr>
          <p:cNvPr id="55" name="54 Metin kutusu"/>
          <p:cNvSpPr txBox="1"/>
          <p:nvPr/>
        </p:nvSpPr>
        <p:spPr>
          <a:xfrm>
            <a:off x="8345711" y="4775201"/>
            <a:ext cx="2959015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tr-TR" sz="2800" err="1">
                <a:solidFill>
                  <a:schemeClr val="bg1">
                    <a:lumMod val="85000"/>
                  </a:schemeClr>
                </a:solidFill>
              </a:rPr>
              <a:t>D</a:t>
            </a:r>
            <a:r>
              <a:rPr lang="en-US" sz="2800" err="1">
                <a:solidFill>
                  <a:schemeClr val="bg1">
                    <a:lumMod val="85000"/>
                  </a:schemeClr>
                </a:solidFill>
              </a:rPr>
              <a:t>iafon</a:t>
            </a: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err="1">
                <a:solidFill>
                  <a:schemeClr val="bg1">
                    <a:lumMod val="85000"/>
                  </a:schemeClr>
                </a:solidFill>
              </a:rPr>
              <a:t>ve</a:t>
            </a:r>
            <a:r>
              <a:rPr lang="en-US" sz="280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tr-TR" sz="2800" err="1">
                <a:solidFill>
                  <a:schemeClr val="bg1">
                    <a:lumMod val="85000"/>
                  </a:schemeClr>
                </a:solidFill>
              </a:rPr>
              <a:t>İ</a:t>
            </a:r>
            <a:r>
              <a:rPr lang="en-US" sz="2800" err="1">
                <a:solidFill>
                  <a:schemeClr val="bg1">
                    <a:lumMod val="85000"/>
                  </a:schemeClr>
                </a:solidFill>
              </a:rPr>
              <a:t>nterkom</a:t>
            </a:r>
            <a:endParaRPr lang="en-US" sz="2800" dirty="0">
              <a:solidFill>
                <a:schemeClr val="bg1">
                  <a:lumMod val="85000"/>
                </a:schemeClr>
              </a:solidFill>
              <a:cs typeface="Calibri"/>
            </a:endParaRPr>
          </a:p>
        </p:txBody>
      </p:sp>
      <p:sp>
        <p:nvSpPr>
          <p:cNvPr id="56" name="55 Metin kutusu"/>
          <p:cNvSpPr txBox="1"/>
          <p:nvPr/>
        </p:nvSpPr>
        <p:spPr>
          <a:xfrm>
            <a:off x="4455884" y="5662625"/>
            <a:ext cx="2531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dirty="0">
                <a:solidFill>
                  <a:schemeClr val="bg1">
                    <a:lumMod val="85000"/>
                  </a:schemeClr>
                </a:solidFill>
              </a:rPr>
              <a:t>Ve daha nicesi…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6861149" y="575180"/>
            <a:ext cx="4778897" cy="972234"/>
          </a:xfrm>
        </p:spPr>
        <p:txBody>
          <a:bodyPr>
            <a:noAutofit/>
          </a:bodyPr>
          <a:lstStyle/>
          <a:p>
            <a:r>
              <a:rPr lang="tr-TR" sz="3600" b="1" dirty="0">
                <a:solidFill>
                  <a:schemeClr val="bg1">
                    <a:lumMod val="85000"/>
                  </a:schemeClr>
                </a:solidFill>
                <a:latin typeface="+mn-lt"/>
                <a:cs typeface="Aharoni"/>
              </a:rPr>
              <a:t>HANGİ ALANLAR İLGİLENİR</a:t>
            </a:r>
            <a:endParaRPr lang="tr-TR" sz="3600" dirty="0"/>
          </a:p>
        </p:txBody>
      </p:sp>
      <p:sp>
        <p:nvSpPr>
          <p:cNvPr id="4" name="3 Metin kutusu"/>
          <p:cNvSpPr txBox="1"/>
          <p:nvPr/>
        </p:nvSpPr>
        <p:spPr>
          <a:xfrm>
            <a:off x="6688211" y="2376645"/>
            <a:ext cx="513172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Gömülü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sistem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Bilgisayar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Elektrik-Elektronik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Makine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Mekatronik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Yazılım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Tasarım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85000"/>
                  </a:schemeClr>
                </a:solidFill>
              </a:rPr>
              <a:t>mühendisliği</a:t>
            </a: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...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" name="Resim 4">
            <a:extLst>
              <a:ext uri="{FF2B5EF4-FFF2-40B4-BE49-F238E27FC236}">
                <a16:creationId xmlns:a16="http://schemas.microsoft.com/office/drawing/2014/main" id="{4036AEE7-9FD6-4109-80BC-94C52BD92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1" y="5052"/>
            <a:ext cx="6280029" cy="68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333829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ROBOTİK VE GÖMÜLÜ SİSTEMLERİN BİLGİSAYAR BİLİMİNDEKİ YERİ</a:t>
            </a:r>
          </a:p>
        </p:txBody>
      </p:sp>
      <p:pic>
        <p:nvPicPr>
          <p:cNvPr id="10" name="9 Resim" descr="şe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635" y="1524775"/>
            <a:ext cx="8720829" cy="490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333829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NASIL BAŞLAMALIYIM?</a:t>
            </a:r>
          </a:p>
        </p:txBody>
      </p:sp>
      <p:cxnSp>
        <p:nvCxnSpPr>
          <p:cNvPr id="5" name="4 Düz Bağlayıcı"/>
          <p:cNvCxnSpPr/>
          <p:nvPr/>
        </p:nvCxnSpPr>
        <p:spPr>
          <a:xfrm rot="16200000" flipH="1">
            <a:off x="3200400" y="3824513"/>
            <a:ext cx="5471885" cy="2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Metin kutusu"/>
          <p:cNvSpPr txBox="1"/>
          <p:nvPr/>
        </p:nvSpPr>
        <p:spPr>
          <a:xfrm>
            <a:off x="422010" y="1305874"/>
            <a:ext cx="1170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>
                <a:solidFill>
                  <a:schemeClr val="bg1">
                    <a:lumMod val="85000"/>
                  </a:schemeClr>
                </a:solidFill>
              </a:rPr>
              <a:t>HOBİ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6421614" y="1299028"/>
            <a:ext cx="2898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>
                <a:solidFill>
                  <a:schemeClr val="bg1">
                    <a:lumMod val="85000"/>
                  </a:schemeClr>
                </a:solidFill>
              </a:rPr>
              <a:t>PROFESYONEL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347384" y="2279017"/>
            <a:ext cx="539931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 Temel elektronik devre bilgisi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Zorunlu olmamakla birlikte temel düzeyde programlama bilgisi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tr-TR" sz="2400" b="1" dirty="0" err="1">
                <a:solidFill>
                  <a:schemeClr val="bg1">
                    <a:lumMod val="85000"/>
                  </a:schemeClr>
                </a:solidFill>
              </a:rPr>
              <a:t>Mikrodenetleyici</a:t>
            </a: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kartları bilgisi</a:t>
            </a:r>
          </a:p>
        </p:txBody>
      </p:sp>
      <p:sp>
        <p:nvSpPr>
          <p:cNvPr id="11" name="10 Metin kutusu"/>
          <p:cNvSpPr txBox="1"/>
          <p:nvPr/>
        </p:nvSpPr>
        <p:spPr>
          <a:xfrm>
            <a:off x="6277429" y="2286001"/>
            <a:ext cx="5399314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Hobinin alanının tüm gereksinimlerinin karşılanması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Elektronik devreleri ayrıntılı olarak bilmek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Devre tasarımı bilgisi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Modülerlik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 Yeterli düzeyde programlama bilgisi</a:t>
            </a:r>
            <a:endParaRPr lang="tr-TR" sz="2400" b="1" dirty="0">
              <a:solidFill>
                <a:schemeClr val="bg1">
                  <a:lumMod val="85000"/>
                </a:schemeClr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 Yeterli seviyede kart tasarlayabilecek düzeyde olmak</a:t>
            </a:r>
            <a:endParaRPr lang="tr-TR" sz="2400" b="1" dirty="0">
              <a:solidFill>
                <a:schemeClr val="bg1">
                  <a:lumMod val="8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290697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</a:rPr>
              <a:t>SEKTÖRDE EDİNEBİLECEĞİMİZ YERLER</a:t>
            </a:r>
            <a:endParaRPr lang="tr-TR" b="1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cxnSp>
        <p:nvCxnSpPr>
          <p:cNvPr id="5" name="4 Düz Bağlayıcı"/>
          <p:cNvCxnSpPr/>
          <p:nvPr/>
        </p:nvCxnSpPr>
        <p:spPr>
          <a:xfrm rot="16200000" flipH="1">
            <a:off x="3200400" y="3824513"/>
            <a:ext cx="5471885" cy="2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Metin kutusu"/>
          <p:cNvSpPr txBox="1"/>
          <p:nvPr/>
        </p:nvSpPr>
        <p:spPr>
          <a:xfrm>
            <a:off x="348343" y="1262742"/>
            <a:ext cx="142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>
                <a:solidFill>
                  <a:schemeClr val="bg1">
                    <a:lumMod val="85000"/>
                  </a:schemeClr>
                </a:solidFill>
              </a:rPr>
              <a:t>KAMU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6320972" y="1299028"/>
            <a:ext cx="1131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600" b="1" dirty="0">
                <a:solidFill>
                  <a:schemeClr val="bg1">
                    <a:lumMod val="85000"/>
                  </a:schemeClr>
                </a:solidFill>
              </a:rPr>
              <a:t>ÖZEL</a:t>
            </a:r>
            <a:endParaRPr lang="en-US" sz="3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333007" y="2293395"/>
            <a:ext cx="5399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Savunma </a:t>
            </a:r>
            <a:r>
              <a:rPr lang="tr-TR" sz="2400" b="1" dirty="0" err="1">
                <a:solidFill>
                  <a:schemeClr val="bg1">
                    <a:lumMod val="85000"/>
                  </a:schemeClr>
                </a:solidFill>
              </a:rPr>
              <a:t>Sanayii</a:t>
            </a:r>
            <a:endParaRPr lang="tr-TR" sz="2400" b="1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Ulaştırma</a:t>
            </a:r>
          </a:p>
        </p:txBody>
      </p:sp>
      <p:sp>
        <p:nvSpPr>
          <p:cNvPr id="11" name="10 Metin kutusu"/>
          <p:cNvSpPr txBox="1"/>
          <p:nvPr/>
        </p:nvSpPr>
        <p:spPr>
          <a:xfrm>
            <a:off x="6320561" y="2300378"/>
            <a:ext cx="5399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Akıllı Ev Sistemleri</a:t>
            </a:r>
          </a:p>
          <a:p>
            <a:pPr>
              <a:buFont typeface="Arial" pitchFamily="34" charset="0"/>
              <a:buChar char="•"/>
            </a:pP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 Ses ve Görüntü Sistemleri</a:t>
            </a:r>
          </a:p>
        </p:txBody>
      </p:sp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290697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UYGULAMA KULLANACAĞIMIZ ARAÇLAR</a:t>
            </a:r>
          </a:p>
        </p:txBody>
      </p:sp>
      <p:pic>
        <p:nvPicPr>
          <p:cNvPr id="10" name="9 Resim" descr="40-adet-disi-erkek-jumper-20cm-jumper-kablo-china-13081-34-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659" y="4198894"/>
            <a:ext cx="2043568" cy="1794187"/>
          </a:xfrm>
          <a:prstGeom prst="rect">
            <a:avLst/>
          </a:prstGeom>
        </p:spPr>
      </p:pic>
      <p:pic>
        <p:nvPicPr>
          <p:cNvPr id="12" name="11 Resim" descr="61nWSDAUFiL._SL1024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35515" y="1482677"/>
            <a:ext cx="1823942" cy="1823942"/>
          </a:xfrm>
          <a:prstGeom prst="rect">
            <a:avLst/>
          </a:prstGeom>
        </p:spPr>
      </p:pic>
      <p:pic>
        <p:nvPicPr>
          <p:cNvPr id="13" name="12 Resim" descr="99711427871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07635"/>
            <a:ext cx="1729051" cy="1798323"/>
          </a:xfrm>
          <a:prstGeom prst="rect">
            <a:avLst/>
          </a:prstGeom>
        </p:spPr>
      </p:pic>
      <p:pic>
        <p:nvPicPr>
          <p:cNvPr id="14" name="13 Resim" descr="1012945158149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3699" y="4196973"/>
            <a:ext cx="1796767" cy="1796767"/>
          </a:xfrm>
          <a:prstGeom prst="rect">
            <a:avLst/>
          </a:prstGeom>
        </p:spPr>
      </p:pic>
      <p:pic>
        <p:nvPicPr>
          <p:cNvPr id="15" name="14 Resim" descr="hc-sr0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6084" y="1503206"/>
            <a:ext cx="2963917" cy="1816025"/>
          </a:xfrm>
          <a:prstGeom prst="rect">
            <a:avLst/>
          </a:prstGeom>
        </p:spPr>
      </p:pic>
      <p:pic>
        <p:nvPicPr>
          <p:cNvPr id="16" name="15 Resim" descr="images.jf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7074" y="4194629"/>
            <a:ext cx="2487644" cy="1799772"/>
          </a:xfrm>
          <a:prstGeom prst="rect">
            <a:avLst/>
          </a:prstGeom>
        </p:spPr>
      </p:pic>
      <p:pic>
        <p:nvPicPr>
          <p:cNvPr id="17" name="16 Resim" descr="learn_arduino_breadboard_half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0268" y="1505801"/>
            <a:ext cx="2517653" cy="1800158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9234F30B-CB8C-438B-AC23-EB8B100B2A17}"/>
              </a:ext>
            </a:extLst>
          </p:cNvPr>
          <p:cNvSpPr txBox="1"/>
          <p:nvPr/>
        </p:nvSpPr>
        <p:spPr>
          <a:xfrm>
            <a:off x="720437" y="3422073"/>
            <a:ext cx="1440873" cy="383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Arduino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Uno</a:t>
            </a:r>
            <a:endParaRPr lang="tr-TR" dirty="0" err="1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58E52-42AE-414D-AE0A-26085008708E}"/>
              </a:ext>
            </a:extLst>
          </p:cNvPr>
          <p:cNvSpPr txBox="1"/>
          <p:nvPr/>
        </p:nvSpPr>
        <p:spPr>
          <a:xfrm>
            <a:off x="3422073" y="3422073"/>
            <a:ext cx="1440873" cy="383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Breadboard</a:t>
            </a:r>
            <a:endParaRPr lang="tr-TR" dirty="0" err="1"/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B6284B15-F461-4506-BA3D-16AC90EF938C}"/>
              </a:ext>
            </a:extLst>
          </p:cNvPr>
          <p:cNvSpPr txBox="1"/>
          <p:nvPr/>
        </p:nvSpPr>
        <p:spPr>
          <a:xfrm>
            <a:off x="6899563" y="3422073"/>
            <a:ext cx="1025237" cy="383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HC-SR04</a:t>
            </a:r>
            <a:endParaRPr lang="tr-TR" dirty="0"/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A7FDA51E-8885-4455-B83E-03ABA3DCEFD9}"/>
              </a:ext>
            </a:extLst>
          </p:cNvPr>
          <p:cNvSpPr txBox="1"/>
          <p:nvPr/>
        </p:nvSpPr>
        <p:spPr>
          <a:xfrm>
            <a:off x="10072254" y="3435927"/>
            <a:ext cx="5541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Led</a:t>
            </a:r>
            <a:endParaRPr lang="tr-TR" dirty="0" err="1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FADB0B7B-B004-4E72-A895-45D291036C3D}"/>
              </a:ext>
            </a:extLst>
          </p:cNvPr>
          <p:cNvSpPr txBox="1"/>
          <p:nvPr/>
        </p:nvSpPr>
        <p:spPr>
          <a:xfrm>
            <a:off x="2355273" y="6137563"/>
            <a:ext cx="831273" cy="383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Direnç</a:t>
            </a:r>
            <a:endParaRPr lang="tr-TR" dirty="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298D143E-EBC9-4DF9-AB64-97FABB1F7D3F}"/>
              </a:ext>
            </a:extLst>
          </p:cNvPr>
          <p:cNvSpPr txBox="1"/>
          <p:nvPr/>
        </p:nvSpPr>
        <p:spPr>
          <a:xfrm>
            <a:off x="5098472" y="6137563"/>
            <a:ext cx="886691" cy="383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Düğme</a:t>
            </a:r>
            <a:endParaRPr lang="tr-TR" dirty="0"/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3E7FCDF6-F478-4A62-BD68-5D5896BB290D}"/>
              </a:ext>
            </a:extLst>
          </p:cNvPr>
          <p:cNvSpPr txBox="1"/>
          <p:nvPr/>
        </p:nvSpPr>
        <p:spPr>
          <a:xfrm>
            <a:off x="7398326" y="6137563"/>
            <a:ext cx="146858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tr-TR" dirty="0" err="1">
                <a:solidFill>
                  <a:schemeClr val="bg1">
                    <a:lumMod val="95000"/>
                  </a:schemeClr>
                </a:solidFill>
              </a:rPr>
              <a:t>Jumper</a:t>
            </a:r>
            <a:r>
              <a:rPr lang="tr-TR" dirty="0">
                <a:solidFill>
                  <a:schemeClr val="bg1">
                    <a:lumMod val="95000"/>
                  </a:schemeClr>
                </a:solidFill>
              </a:rPr>
              <a:t> Kablo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57"/>
          <p:cNvSpPr>
            <a:spLocks noGrp="1"/>
          </p:cNvSpPr>
          <p:nvPr>
            <p:ph type="title" idx="4294967295"/>
          </p:nvPr>
        </p:nvSpPr>
        <p:spPr>
          <a:xfrm>
            <a:off x="290697" y="589558"/>
            <a:ext cx="11263085" cy="368385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bg1">
                    <a:lumMod val="85000"/>
                  </a:schemeClr>
                </a:solidFill>
              </a:rPr>
              <a:t>ARDUINO UNO</a:t>
            </a:r>
            <a:endParaRPr lang="tr-TR" b="1" dirty="0">
              <a:solidFill>
                <a:schemeClr val="bg1">
                  <a:lumMod val="85000"/>
                </a:schemeClr>
              </a:solidFill>
              <a:latin typeface="+mn-lt"/>
            </a:endParaRPr>
          </a:p>
        </p:txBody>
      </p:sp>
      <p:pic>
        <p:nvPicPr>
          <p:cNvPr id="10" name="9 Resim" descr="99711427871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713" y="1374188"/>
            <a:ext cx="7214515" cy="485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2E7F2"/>
      </a:accent1>
      <a:accent2>
        <a:srgbClr val="F1F0E2"/>
      </a:accent2>
      <a:accent3>
        <a:srgbClr val="D9BB93"/>
      </a:accent3>
      <a:accent4>
        <a:srgbClr val="F25652"/>
      </a:accent4>
      <a:accent5>
        <a:srgbClr val="3E4E59"/>
      </a:accent5>
      <a:accent6>
        <a:srgbClr val="43728C"/>
      </a:accent6>
      <a:hlink>
        <a:srgbClr val="F1F0E2"/>
      </a:hlink>
      <a:folHlink>
        <a:srgbClr val="C2E7F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1932</TotalTime>
  <Words>313</Words>
  <Application>Microsoft Office PowerPoint</Application>
  <PresentationFormat>Geniş ekran</PresentationFormat>
  <Paragraphs>65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Office Theme</vt:lpstr>
      <vt:lpstr>PowerPoint Sunusu</vt:lpstr>
      <vt:lpstr>PowerPoint Sunusu</vt:lpstr>
      <vt:lpstr>GÜNLÜK HAYATTAKİ KULLANIM ALANI</vt:lpstr>
      <vt:lpstr>HANGİ ALANLAR İLGİLENİR</vt:lpstr>
      <vt:lpstr>ROBOTİK VE GÖMÜLÜ SİSTEMLERİN BİLGİSAYAR BİLİMİNDEKİ YERİ</vt:lpstr>
      <vt:lpstr>NASIL BAŞLAMALIYIM?</vt:lpstr>
      <vt:lpstr>SEKTÖRDE EDİNEBİLECEĞİMİZ YERLER</vt:lpstr>
      <vt:lpstr>UYGULAMA KULLANACAĞIMIZ ARAÇLAR</vt:lpstr>
      <vt:lpstr>ARDUINO UNO</vt:lpstr>
      <vt:lpstr>BREADBOARD</vt:lpstr>
      <vt:lpstr>HC-SR04</vt:lpstr>
      <vt:lpstr>Kaynak &amp; İlgili Bağlantılar</vt:lpstr>
      <vt:lpstr>AZ DEVRE YAKMALI GÜNLER DİLERİZ!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Tarık Saydıran</dc:creator>
  <cp:lastModifiedBy>Server Çetin</cp:lastModifiedBy>
  <cp:revision>389</cp:revision>
  <dcterms:created xsi:type="dcterms:W3CDTF">2019-09-03T05:58:09Z</dcterms:created>
  <dcterms:modified xsi:type="dcterms:W3CDTF">2020-12-27T16:06:01Z</dcterms:modified>
</cp:coreProperties>
</file>